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9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1371" r:id="rId11"/>
    <p:sldId id="1372" r:id="rId12"/>
    <p:sldId id="1292" r:id="rId13"/>
    <p:sldId id="1130" r:id="rId14"/>
    <p:sldId id="274" r:id="rId15"/>
    <p:sldId id="1132" r:id="rId16"/>
    <p:sldId id="1133" r:id="rId17"/>
    <p:sldId id="1134" r:id="rId18"/>
    <p:sldId id="282" r:id="rId19"/>
    <p:sldId id="1136" r:id="rId20"/>
    <p:sldId id="291" r:id="rId21"/>
    <p:sldId id="292" r:id="rId22"/>
    <p:sldId id="293" r:id="rId23"/>
    <p:sldId id="294" r:id="rId24"/>
    <p:sldId id="295" r:id="rId25"/>
    <p:sldId id="296" r:id="rId26"/>
    <p:sldId id="1143" r:id="rId27"/>
    <p:sldId id="299" r:id="rId28"/>
    <p:sldId id="300" r:id="rId29"/>
    <p:sldId id="1256" r:id="rId30"/>
    <p:sldId id="1293" r:id="rId31"/>
    <p:sldId id="1375" r:id="rId32"/>
    <p:sldId id="137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77959"/>
  </p:normalViewPr>
  <p:slideViewPr>
    <p:cSldViewPr snapToGrid="0" snapToObjects="1">
      <p:cViewPr varScale="1">
        <p:scale>
          <a:sx n="98" d="100"/>
          <a:sy n="98" d="100"/>
        </p:scale>
        <p:origin x="4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33BBF5-A71D-0F41-8BCD-8A91EB35D87E}" type="datetimeFigureOut">
              <a:rPr lang="en-US" smtClean="0"/>
              <a:t>8/24/22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7D943B-2D3B-184E-B34B-9EE5F8706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99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rstudio.com/hc/en-us/articles/200711853-Keyboard-Shortcuts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main panes:</a:t>
            </a:r>
          </a:p>
          <a:p>
            <a:r>
              <a:rPr lang="en-US" dirty="0"/>
              <a:t>Top left-Script and notebook  viewer</a:t>
            </a:r>
          </a:p>
          <a:p>
            <a:r>
              <a:rPr lang="en-US" dirty="0"/>
              <a:t>Top right-Environment. Variables and history</a:t>
            </a:r>
          </a:p>
          <a:p>
            <a:r>
              <a:rPr lang="en-US" dirty="0"/>
              <a:t>Bottom Left-Console/Terminal</a:t>
            </a:r>
          </a:p>
          <a:p>
            <a:r>
              <a:rPr lang="en-US" dirty="0"/>
              <a:t>Bottom right-file explorer, graphics pane, packages and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995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identical layout as R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823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identical layout as R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59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slide for uploading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729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various windows console versus script file </a:t>
            </a:r>
            <a:r>
              <a:rPr lang="en-US" dirty="0" err="1"/>
              <a:t>ect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6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running all these commands in the script file if we make a mistake we can edit and rerun. We can also make comments using # and it will not get in the way of the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82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 is short for combine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1ADC0-465B-C743-8578-6CE816B90B1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15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https://support.rstudio.com/hc/en-us/articles/200711853-Keyboard-Shortcuts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2681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192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8/24/22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877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8/24/22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441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406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8/24/22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087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8/24/22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836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8/24/22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842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8/24/22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843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8/24/22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33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8/24/22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59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8/24/22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534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8/24/22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465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8/24/22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567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8" r:id="rId6"/>
    <p:sldLayoutId id="2147483743" r:id="rId7"/>
    <p:sldLayoutId id="2147483744" r:id="rId8"/>
    <p:sldLayoutId id="2147483745" r:id="rId9"/>
    <p:sldLayoutId id="2147483747" r:id="rId10"/>
    <p:sldLayoutId id="214748374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oud/project/1861095" TargetMode="External"/><Relationship Id="rId2" Type="http://schemas.openxmlformats.org/officeDocument/2006/relationships/hyperlink" Target="https://rstudio.cloud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dlumian/R_Intro_scRNA" TargetMode="External"/><Relationship Id="rId4" Type="http://schemas.openxmlformats.org/officeDocument/2006/relationships/hyperlink" Target="https://rstudio.cloud/content/4194938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.cloud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4EB2D8-A340-557A-0739-19738B13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4134537" cy="2866405"/>
          </a:xfrm>
        </p:spPr>
        <p:txBody>
          <a:bodyPr>
            <a:normAutofit/>
          </a:bodyPr>
          <a:lstStyle/>
          <a:p>
            <a:r>
              <a:rPr lang="en-US" sz="3800" dirty="0"/>
              <a:t>INTRODUCTION TO </a:t>
            </a:r>
            <a:r>
              <a:rPr lang="en-US" sz="3800" dirty="0">
                <a:solidFill>
                  <a:schemeClr val="accent1">
                    <a:lumMod val="75000"/>
                  </a:schemeClr>
                </a:solidFill>
              </a:rPr>
              <a:t>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55103-DA73-1E83-6B3A-E216D1BD6A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4134537" cy="147517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Danny Lumian, Ph.D.</a:t>
            </a:r>
          </a:p>
          <a:p>
            <a:pPr>
              <a:lnSpc>
                <a:spcPct val="90000"/>
              </a:lnSpc>
            </a:pPr>
            <a:r>
              <a:rPr lang="en-US"/>
              <a:t>Data Science Training Specialist</a:t>
            </a:r>
          </a:p>
          <a:p>
            <a:pPr>
              <a:lnSpc>
                <a:spcPct val="90000"/>
              </a:lnSpc>
            </a:pPr>
            <a:r>
              <a:rPr lang="en-US"/>
              <a:t>NIH Office of Data Science Strategy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65B630C-8A26-BF40-AD00-AAAB3F8DF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27" name="Freeform 85">
              <a:extLst>
                <a:ext uri="{FF2B5EF4-FFF2-40B4-BE49-F238E27FC236}">
                  <a16:creationId xmlns:a16="http://schemas.microsoft.com/office/drawing/2014/main" id="{47332152-49D9-5F42-9522-9424EDC70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87">
              <a:extLst>
                <a:ext uri="{FF2B5EF4-FFF2-40B4-BE49-F238E27FC236}">
                  <a16:creationId xmlns:a16="http://schemas.microsoft.com/office/drawing/2014/main" id="{60C97C94-6942-C048-8F6F-55E05CBA1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89">
              <a:extLst>
                <a:ext uri="{FF2B5EF4-FFF2-40B4-BE49-F238E27FC236}">
                  <a16:creationId xmlns:a16="http://schemas.microsoft.com/office/drawing/2014/main" id="{BD92967A-BFB2-E441-AC07-5997DDDD5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100">
              <a:extLst>
                <a:ext uri="{FF2B5EF4-FFF2-40B4-BE49-F238E27FC236}">
                  <a16:creationId xmlns:a16="http://schemas.microsoft.com/office/drawing/2014/main" id="{DC25488D-5181-EC40-A6AC-862FC3787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3" descr="A ferris wheel with colorful lights&#10;&#10;Description automatically generated with low confidence">
            <a:extLst>
              <a:ext uri="{FF2B5EF4-FFF2-40B4-BE49-F238E27FC236}">
                <a16:creationId xmlns:a16="http://schemas.microsoft.com/office/drawing/2014/main" id="{CB841E03-A67D-C342-F6C3-74CA129B5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687"/>
          <a:stretch/>
        </p:blipFill>
        <p:spPr>
          <a:xfrm>
            <a:off x="5264837" y="1660585"/>
            <a:ext cx="6272272" cy="352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98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8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Let’s get started!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61BD2-0C04-FE4C-8BF9-9B1BD6540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396"/>
            <a:ext cx="10515600" cy="4674567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You may need to log in to your </a:t>
            </a:r>
            <a:r>
              <a:rPr lang="en-US" sz="3200" dirty="0" err="1"/>
              <a:t>Rstudio</a:t>
            </a:r>
            <a:r>
              <a:rPr lang="en-US" sz="3200" dirty="0"/>
              <a:t> cloud account first</a:t>
            </a:r>
          </a:p>
          <a:p>
            <a:pPr lvl="1"/>
            <a:r>
              <a:rPr lang="en-US" sz="2800" dirty="0"/>
              <a:t>Go to </a:t>
            </a:r>
            <a:r>
              <a:rPr lang="en-US" sz="2800" dirty="0">
                <a:hlinkClick r:id="rId2"/>
              </a:rPr>
              <a:t>https://rstudio.cloud/</a:t>
            </a:r>
            <a:r>
              <a:rPr lang="en-US" sz="2800" dirty="0"/>
              <a:t> </a:t>
            </a:r>
          </a:p>
          <a:p>
            <a:pPr lvl="1"/>
            <a:r>
              <a:rPr lang="en-US" sz="2800" dirty="0"/>
              <a:t>Click log in  </a:t>
            </a:r>
            <a:endParaRPr lang="en-US" sz="2800" dirty="0">
              <a:hlinkClick r:id="rId3"/>
            </a:endParaRPr>
          </a:p>
          <a:p>
            <a:r>
              <a:rPr lang="en-US" sz="3200" u="sng">
                <a:solidFill>
                  <a:srgbClr val="0000FF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https://rstudio.cloud/content/4194938</a:t>
            </a:r>
            <a:endParaRPr lang="en-US" sz="3200" u="sng">
              <a:solidFill>
                <a:srgbClr val="0000FF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>
                <a:hlinkClick r:id="rId5"/>
              </a:rPr>
              <a:t>https</a:t>
            </a:r>
            <a:r>
              <a:rPr lang="en-US" sz="3200" dirty="0">
                <a:hlinkClick r:id="rId5"/>
              </a:rPr>
              <a:t>://github.com/dlumian/R_Intro_scRNA</a:t>
            </a:r>
            <a:r>
              <a:rPr lang="en-US" sz="3200" dirty="0"/>
              <a:t> </a:t>
            </a:r>
          </a:p>
          <a:p>
            <a:r>
              <a:rPr lang="en-US" sz="3200" dirty="0"/>
              <a:t>First click on Save a permanent copy</a:t>
            </a:r>
          </a:p>
          <a:p>
            <a:r>
              <a:rPr lang="en-US" sz="3200" dirty="0"/>
              <a:t>Click on the new file icon</a:t>
            </a:r>
          </a:p>
          <a:p>
            <a:r>
              <a:rPr lang="en-US" sz="3200" dirty="0"/>
              <a:t>Select R script </a:t>
            </a:r>
          </a:p>
          <a:p>
            <a:pPr marL="457200" lvl="2" indent="-457200"/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494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5A2298C-4BC4-2C46-BB3A-A4B0F6CE0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69" y="0"/>
            <a:ext cx="11068473" cy="67582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7B59C6-040D-3C4F-AD19-5732D7B83441}"/>
              </a:ext>
            </a:extLst>
          </p:cNvPr>
          <p:cNvSpPr/>
          <p:nvPr/>
        </p:nvSpPr>
        <p:spPr>
          <a:xfrm>
            <a:off x="8124497" y="231228"/>
            <a:ext cx="1996965" cy="294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16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32569CC-0B88-5E45-90F4-57F925C64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50" y="230505"/>
            <a:ext cx="10358499" cy="6396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055F54-4C0F-AD45-BCBE-AD301AA077FD}"/>
              </a:ext>
            </a:extLst>
          </p:cNvPr>
          <p:cNvSpPr txBox="1"/>
          <p:nvPr/>
        </p:nvSpPr>
        <p:spPr>
          <a:xfrm>
            <a:off x="6685808" y="2125683"/>
            <a:ext cx="16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Objects go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9FBE0-31CF-2E4F-A19E-4AAA5559157F}"/>
              </a:ext>
            </a:extLst>
          </p:cNvPr>
          <p:cNvSpPr txBox="1"/>
          <p:nvPr/>
        </p:nvSpPr>
        <p:spPr>
          <a:xfrm>
            <a:off x="6685807" y="4362986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Written files go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53F3F-CD0F-1C4C-AF1C-003AC8157B0E}"/>
              </a:ext>
            </a:extLst>
          </p:cNvPr>
          <p:cNvSpPr txBox="1"/>
          <p:nvPr/>
        </p:nvSpPr>
        <p:spPr>
          <a:xfrm>
            <a:off x="1102425" y="3950895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Run code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6406C-2460-114C-97C8-1AAF8E61C818}"/>
              </a:ext>
            </a:extLst>
          </p:cNvPr>
          <p:cNvSpPr txBox="1"/>
          <p:nvPr/>
        </p:nvSpPr>
        <p:spPr>
          <a:xfrm>
            <a:off x="5043053" y="476577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Write code here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95FF82-A708-074B-9F8D-16B597E753B4}"/>
              </a:ext>
            </a:extLst>
          </p:cNvPr>
          <p:cNvCxnSpPr/>
          <p:nvPr/>
        </p:nvCxnSpPr>
        <p:spPr>
          <a:xfrm flipH="1">
            <a:off x="4108862" y="653143"/>
            <a:ext cx="878774" cy="831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510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95" dirty="0">
                <a:latin typeface="+mn-lt"/>
              </a:rPr>
              <a:t>R is like a calculator</a:t>
            </a:r>
            <a:endParaRPr lang="en-US"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BECCAE-202D-B245-92B5-13172CC37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50" dirty="0">
                <a:cs typeface="Trebuchet MS"/>
              </a:rPr>
              <a:t>Enter </a:t>
            </a:r>
            <a:r>
              <a:rPr lang="en-US" spc="-135" dirty="0">
                <a:cs typeface="Trebuchet MS"/>
              </a:rPr>
              <a:t>the</a:t>
            </a:r>
            <a:r>
              <a:rPr lang="en-US" spc="-320" dirty="0">
                <a:cs typeface="Trebuchet MS"/>
              </a:rPr>
              <a:t> </a:t>
            </a:r>
            <a:r>
              <a:rPr lang="en-US" spc="-130" dirty="0">
                <a:cs typeface="Trebuchet MS"/>
              </a:rPr>
              <a:t>following</a:t>
            </a:r>
            <a:endParaRPr lang="en-US" dirty="0">
              <a:cs typeface="Trebuchet MS"/>
            </a:endParaRPr>
          </a:p>
          <a:p>
            <a:pPr marL="241300" indent="0">
              <a:spcBef>
                <a:spcPts val="400"/>
              </a:spcBef>
              <a:buNone/>
            </a:pPr>
            <a:r>
              <a:rPr lang="en-US" spc="-55" dirty="0">
                <a:solidFill>
                  <a:srgbClr val="066FC0"/>
                </a:solidFill>
                <a:cs typeface="Trebuchet MS"/>
              </a:rPr>
              <a:t>7+7</a:t>
            </a:r>
            <a:endParaRPr lang="en-US" dirty="0">
              <a:solidFill>
                <a:srgbClr val="066FC0"/>
              </a:solidFill>
              <a:cs typeface="Trebuchet MS"/>
            </a:endParaRPr>
          </a:p>
          <a:p>
            <a:pPr marL="241300" indent="0">
              <a:spcBef>
                <a:spcPts val="290"/>
              </a:spcBef>
              <a:buNone/>
            </a:pPr>
            <a:r>
              <a:rPr lang="en-US" spc="-100" dirty="0">
                <a:solidFill>
                  <a:srgbClr val="066FC0"/>
                </a:solidFill>
                <a:cs typeface="Trebuchet MS"/>
              </a:rPr>
              <a:t>a=3</a:t>
            </a:r>
            <a:endParaRPr lang="en-US" dirty="0">
              <a:solidFill>
                <a:srgbClr val="066FC0"/>
              </a:solidFill>
              <a:cs typeface="Trebuchet MS"/>
            </a:endParaRPr>
          </a:p>
          <a:p>
            <a:pPr marL="241300" indent="0">
              <a:spcBef>
                <a:spcPts val="290"/>
              </a:spcBef>
              <a:buNone/>
            </a:pPr>
            <a:r>
              <a:rPr lang="en-US" spc="-70" dirty="0">
                <a:solidFill>
                  <a:srgbClr val="066FC0"/>
                </a:solidFill>
                <a:cs typeface="Trebuchet MS"/>
              </a:rPr>
              <a:t>b=5</a:t>
            </a:r>
          </a:p>
          <a:p>
            <a:pPr marL="469900" lvl="1">
              <a:spcBef>
                <a:spcPts val="285"/>
              </a:spcBef>
              <a:tabLst>
                <a:tab pos="755650" algn="l"/>
              </a:tabLst>
            </a:pPr>
            <a:r>
              <a:rPr lang="en-US" sz="2800" spc="-114" dirty="0">
                <a:cs typeface="Trebuchet MS"/>
              </a:rPr>
              <a:t>If I type a it will print out the contents of a which is  3</a:t>
            </a:r>
          </a:p>
          <a:p>
            <a:pPr marL="241300" lvl="1" indent="0">
              <a:spcBef>
                <a:spcPts val="285"/>
              </a:spcBef>
              <a:buNone/>
              <a:tabLst>
                <a:tab pos="755650" algn="l"/>
              </a:tabLst>
            </a:pPr>
            <a:r>
              <a:rPr lang="en-US" sz="2800" spc="-114" dirty="0" err="1">
                <a:solidFill>
                  <a:srgbClr val="066FC0"/>
                </a:solidFill>
                <a:cs typeface="Trebuchet MS"/>
              </a:rPr>
              <a:t>a+b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290"/>
              </a:spcBef>
              <a:buNone/>
              <a:tabLst>
                <a:tab pos="755650" algn="l"/>
              </a:tabLst>
            </a:pPr>
            <a:r>
              <a:rPr lang="en-US" sz="2800" spc="-145" dirty="0">
                <a:solidFill>
                  <a:srgbClr val="066FC0"/>
                </a:solidFill>
                <a:cs typeface="Trebuchet MS"/>
              </a:rPr>
              <a:t>a-b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265"/>
              </a:spcBef>
              <a:buNone/>
              <a:tabLst>
                <a:tab pos="755650" algn="l"/>
              </a:tabLst>
            </a:pPr>
            <a:r>
              <a:rPr lang="en-US" sz="2800" spc="20" dirty="0">
                <a:solidFill>
                  <a:srgbClr val="066FC0"/>
                </a:solidFill>
                <a:cs typeface="Trebuchet MS"/>
              </a:rPr>
              <a:t>a*b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380"/>
              </a:spcBef>
              <a:buNone/>
              <a:tabLst>
                <a:tab pos="755650" algn="l"/>
              </a:tabLst>
            </a:pPr>
            <a:r>
              <a:rPr lang="en-US" sz="2800" spc="-229" dirty="0">
                <a:solidFill>
                  <a:srgbClr val="066FC0"/>
                </a:solidFill>
                <a:cs typeface="Trebuchet MS"/>
              </a:rPr>
              <a:t>a/b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57935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8126B8-469E-B840-B490-04D8E289D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83" y="371061"/>
            <a:ext cx="10521246" cy="61158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59264C-9ADF-1B4E-A344-AD360FE964F1}"/>
              </a:ext>
            </a:extLst>
          </p:cNvPr>
          <p:cNvSpPr/>
          <p:nvPr/>
        </p:nvSpPr>
        <p:spPr>
          <a:xfrm>
            <a:off x="6172202" y="1688665"/>
            <a:ext cx="2510725" cy="664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EA8C0A-4878-6B4C-B333-5D4B3181286B}"/>
              </a:ext>
            </a:extLst>
          </p:cNvPr>
          <p:cNvSpPr/>
          <p:nvPr/>
        </p:nvSpPr>
        <p:spPr>
          <a:xfrm>
            <a:off x="4132941" y="1219127"/>
            <a:ext cx="538480" cy="2170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13F0F3-277B-E14A-8DCE-0B3EF7E27560}"/>
              </a:ext>
            </a:extLst>
          </p:cNvPr>
          <p:cNvSpPr/>
          <p:nvPr/>
        </p:nvSpPr>
        <p:spPr>
          <a:xfrm>
            <a:off x="833120" y="1381760"/>
            <a:ext cx="3058160" cy="1391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9C172-ACF0-FF45-86EE-99B65D0E9F53}"/>
              </a:ext>
            </a:extLst>
          </p:cNvPr>
          <p:cNvSpPr txBox="1"/>
          <p:nvPr/>
        </p:nvSpPr>
        <p:spPr>
          <a:xfrm>
            <a:off x="1332328" y="1503680"/>
            <a:ext cx="2440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Highlight the section of code you want to run then click run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5B8019-DCF0-B341-8EAE-F9C175498B44}"/>
              </a:ext>
            </a:extLst>
          </p:cNvPr>
          <p:cNvSpPr txBox="1"/>
          <p:nvPr/>
        </p:nvSpPr>
        <p:spPr>
          <a:xfrm>
            <a:off x="6130924" y="2264450"/>
            <a:ext cx="2440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Temp memory objects</a:t>
            </a:r>
          </a:p>
        </p:txBody>
      </p:sp>
    </p:spTree>
    <p:extLst>
      <p:ext uri="{BB962C8B-B14F-4D97-AF65-F5344CB8AC3E}">
        <p14:creationId xmlns:p14="http://schemas.microsoft.com/office/powerpoint/2010/main" val="2505038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35" dirty="0">
                <a:latin typeface="+mn-lt"/>
              </a:rPr>
              <a:t>Make </a:t>
            </a:r>
            <a:r>
              <a:rPr sz="6000" b="1" spc="-204" dirty="0">
                <a:latin typeface="+mn-lt"/>
              </a:rPr>
              <a:t>a</a:t>
            </a:r>
            <a:r>
              <a:rPr sz="6000" b="1" spc="-710" dirty="0">
                <a:latin typeface="+mn-lt"/>
              </a:rPr>
              <a:t> </a:t>
            </a:r>
            <a:r>
              <a:rPr sz="6000" b="1" spc="-229" dirty="0">
                <a:latin typeface="+mn-lt"/>
              </a:rPr>
              <a:t>Vector</a:t>
            </a:r>
            <a:endParaRPr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CB184A-C369-FE4C-AA07-602A053AC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60" dirty="0">
                <a:cs typeface="Trebuchet MS"/>
              </a:rPr>
              <a:t>Vectors are a data structure in R</a:t>
            </a:r>
            <a:endParaRPr lang="en-US" sz="3200" dirty="0">
              <a:cs typeface="Trebuchet MS"/>
            </a:endParaRP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z="2800" spc="-150" dirty="0">
                <a:cs typeface="Trebuchet MS"/>
              </a:rPr>
              <a:t>-list</a:t>
            </a:r>
            <a:r>
              <a:rPr lang="en-US" sz="2800" spc="-210" dirty="0">
                <a:cs typeface="Trebuchet MS"/>
              </a:rPr>
              <a:t> </a:t>
            </a:r>
            <a:r>
              <a:rPr lang="en-US" sz="2800" spc="-110" dirty="0">
                <a:cs typeface="Trebuchet MS"/>
              </a:rPr>
              <a:t>of</a:t>
            </a:r>
            <a:r>
              <a:rPr lang="en-US" sz="2800" spc="-215" dirty="0">
                <a:cs typeface="Trebuchet MS"/>
              </a:rPr>
              <a:t> </a:t>
            </a:r>
            <a:r>
              <a:rPr lang="en-US" sz="2800" spc="-135" dirty="0">
                <a:cs typeface="Trebuchet MS"/>
              </a:rPr>
              <a:t>characters</a:t>
            </a: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z="3200" spc="-135" dirty="0">
                <a:cs typeface="Trebuchet MS"/>
              </a:rPr>
              <a:t>-</a:t>
            </a:r>
            <a:r>
              <a:rPr lang="en-US" sz="3200" spc="-90" dirty="0">
                <a:cs typeface="Trebuchet MS"/>
              </a:rPr>
              <a:t>list of numbers</a:t>
            </a: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z="3200" spc="-90" dirty="0">
                <a:cs typeface="Trebuchet MS"/>
              </a:rPr>
              <a:t>-has to be same data type</a:t>
            </a:r>
            <a:endParaRPr lang="en-US" sz="3200" dirty="0">
              <a:cs typeface="Trebuchet MS"/>
            </a:endParaRPr>
          </a:p>
          <a:p>
            <a:pPr marL="355600" marR="513715" indent="-342900">
              <a:lnSpc>
                <a:spcPct val="120000"/>
              </a:lnSpc>
              <a:spcBef>
                <a:spcPts val="9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75" dirty="0">
                <a:cs typeface="Trebuchet MS"/>
              </a:rPr>
              <a:t>Use</a:t>
            </a:r>
            <a:r>
              <a:rPr lang="en-US" sz="3200" spc="-26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the</a:t>
            </a:r>
            <a:r>
              <a:rPr lang="en-US" sz="3200" spc="-254" dirty="0">
                <a:cs typeface="Trebuchet MS"/>
              </a:rPr>
              <a:t> </a:t>
            </a:r>
            <a:r>
              <a:rPr lang="en-US" sz="3200" spc="-215" dirty="0">
                <a:cs typeface="Trebuchet MS"/>
              </a:rPr>
              <a:t>c()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command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30" dirty="0">
                <a:cs typeface="Trebuchet MS"/>
              </a:rPr>
              <a:t>to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55" dirty="0">
                <a:cs typeface="Trebuchet MS"/>
              </a:rPr>
              <a:t>enter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50" dirty="0">
                <a:cs typeface="Trebuchet MS"/>
              </a:rPr>
              <a:t>a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05" dirty="0">
                <a:cs typeface="Trebuchet MS"/>
              </a:rPr>
              <a:t>bunch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20" dirty="0">
                <a:cs typeface="Trebuchet MS"/>
              </a:rPr>
              <a:t>of  </a:t>
            </a:r>
            <a:r>
              <a:rPr lang="en-US" sz="3200" spc="-105" dirty="0">
                <a:cs typeface="Trebuchet MS"/>
              </a:rPr>
              <a:t>numbers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together</a:t>
            </a:r>
          </a:p>
          <a:p>
            <a:pPr marL="812800" marR="513715" lvl="1" indent="-342900">
              <a:lnSpc>
                <a:spcPct val="120000"/>
              </a:lnSpc>
              <a:spcBef>
                <a:spcPts val="9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c stands for combine</a:t>
            </a:r>
          </a:p>
          <a:p>
            <a:pPr marL="355600" indent="-342900">
              <a:spcBef>
                <a:spcPts val="6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35" dirty="0">
                <a:cs typeface="Trebuchet MS"/>
              </a:rPr>
              <a:t>Don’t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95" dirty="0">
                <a:cs typeface="Trebuchet MS"/>
              </a:rPr>
              <a:t>know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70" dirty="0">
                <a:cs typeface="Trebuchet MS"/>
              </a:rPr>
              <a:t>how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30" dirty="0">
                <a:cs typeface="Trebuchet MS"/>
              </a:rPr>
              <a:t>to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90" dirty="0">
                <a:cs typeface="Trebuchet MS"/>
              </a:rPr>
              <a:t>use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25" dirty="0">
                <a:cs typeface="Trebuchet MS"/>
              </a:rPr>
              <a:t>it?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Type</a:t>
            </a:r>
            <a:r>
              <a:rPr lang="en-US" sz="3200" spc="-250" dirty="0">
                <a:cs typeface="Trebuchet MS"/>
              </a:rPr>
              <a:t> : </a:t>
            </a:r>
            <a:r>
              <a:rPr lang="en-US" sz="3200" spc="35" dirty="0">
                <a:solidFill>
                  <a:srgbClr val="066FC0"/>
                </a:solidFill>
                <a:cs typeface="Trebuchet MS"/>
              </a:rPr>
              <a:t>?c</a:t>
            </a:r>
            <a:endParaRPr lang="en-US" sz="3200" dirty="0">
              <a:solidFill>
                <a:srgbClr val="066FC0"/>
              </a:solidFill>
              <a:cs typeface="Trebuchet MS"/>
            </a:endParaRPr>
          </a:p>
          <a:p>
            <a:pPr lvl="1"/>
            <a:r>
              <a:rPr lang="en-US" sz="2800" dirty="0"/>
              <a:t>Putting a `?` before a command or object will retrieve the help for that objects</a:t>
            </a:r>
          </a:p>
        </p:txBody>
      </p:sp>
    </p:spTree>
    <p:extLst>
      <p:ext uri="{BB962C8B-B14F-4D97-AF65-F5344CB8AC3E}">
        <p14:creationId xmlns:p14="http://schemas.microsoft.com/office/powerpoint/2010/main" val="1429981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28C2800-1FB6-014D-B65E-737BCF4C5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96" y="75111"/>
            <a:ext cx="10920548" cy="66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34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088D-6875-9949-80D6-75290CA8E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b="1" spc="-240" dirty="0">
                <a:latin typeface="+mn-lt"/>
              </a:rPr>
              <a:t>Typing</a:t>
            </a:r>
            <a:r>
              <a:rPr lang="en-US" sz="6700" b="1" spc="-390" dirty="0">
                <a:latin typeface="+mn-lt"/>
              </a:rPr>
              <a:t> </a:t>
            </a:r>
            <a:r>
              <a:rPr lang="en-US" sz="6700" b="1" spc="420" dirty="0">
                <a:latin typeface="+mn-lt"/>
              </a:rPr>
              <a:t>?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73E911-1F20-5D41-BE41-978DD994B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355600" marR="5080" indent="-342900">
              <a:lnSpc>
                <a:spcPts val="3790"/>
              </a:lnSpc>
              <a:spcBef>
                <a:spcPts val="2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70" dirty="0">
                <a:cs typeface="Trebuchet MS"/>
              </a:rPr>
              <a:t>Typing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10" dirty="0">
                <a:cs typeface="Trebuchet MS"/>
              </a:rPr>
              <a:t>“?”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25" dirty="0">
                <a:cs typeface="Trebuchet MS"/>
              </a:rPr>
              <a:t>then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the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command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name</a:t>
            </a:r>
            <a:r>
              <a:rPr lang="en-US" sz="3200" spc="-254" dirty="0">
                <a:cs typeface="Trebuchet MS"/>
              </a:rPr>
              <a:t> </a:t>
            </a:r>
            <a:r>
              <a:rPr lang="en-US" sz="3200" spc="-175" dirty="0">
                <a:cs typeface="Trebuchet MS"/>
              </a:rPr>
              <a:t>will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45" dirty="0">
                <a:cs typeface="Trebuchet MS"/>
              </a:rPr>
              <a:t>give  </a:t>
            </a:r>
            <a:r>
              <a:rPr lang="en-US" sz="3200" spc="-90" dirty="0">
                <a:cs typeface="Trebuchet MS"/>
              </a:rPr>
              <a:t>you </a:t>
            </a:r>
            <a:r>
              <a:rPr lang="en-US" sz="3200" spc="-135">
                <a:cs typeface="Trebuchet MS"/>
              </a:rPr>
              <a:t>help on </a:t>
            </a:r>
            <a:r>
              <a:rPr lang="en-US" sz="3200" spc="-140">
                <a:cs typeface="Trebuchet MS"/>
              </a:rPr>
              <a:t>the </a:t>
            </a:r>
            <a:r>
              <a:rPr lang="en-US" sz="3200" spc="-114" dirty="0">
                <a:cs typeface="Trebuchet MS"/>
              </a:rPr>
              <a:t>command name</a:t>
            </a:r>
            <a:endParaRPr lang="en-US" sz="3200" dirty="0">
              <a:cs typeface="Trebuchet MS"/>
            </a:endParaRPr>
          </a:p>
          <a:p>
            <a:pPr marL="355600" marR="139700" indent="-342900">
              <a:lnSpc>
                <a:spcPct val="101299"/>
              </a:lnSpc>
              <a:spcBef>
                <a:spcPts val="6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04" dirty="0">
                <a:cs typeface="Trebuchet MS"/>
              </a:rPr>
              <a:t>Typically, </a:t>
            </a:r>
            <a:r>
              <a:rPr lang="en-US" sz="3200" spc="-140" dirty="0">
                <a:cs typeface="Trebuchet MS"/>
              </a:rPr>
              <a:t>examples you can try may be available at the bottom of the help information</a:t>
            </a:r>
            <a:endParaRPr lang="en-US" sz="3200" spc="-745" dirty="0">
              <a:cs typeface="Trebuchet MS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40" dirty="0">
                <a:cs typeface="Trebuchet MS"/>
              </a:rPr>
              <a:t>Now </a:t>
            </a:r>
            <a:r>
              <a:rPr lang="en-US" sz="3200" spc="-160" dirty="0">
                <a:cs typeface="Trebuchet MS"/>
              </a:rPr>
              <a:t>let's </a:t>
            </a:r>
            <a:r>
              <a:rPr lang="en-US" sz="3200" spc="-90" dirty="0">
                <a:cs typeface="Trebuchet MS"/>
              </a:rPr>
              <a:t>use </a:t>
            </a:r>
            <a:r>
              <a:rPr lang="en-US" sz="3200" spc="-140" dirty="0">
                <a:cs typeface="Trebuchet MS"/>
              </a:rPr>
              <a:t>the </a:t>
            </a:r>
            <a:r>
              <a:rPr lang="en-US" sz="3200" spc="-725" dirty="0">
                <a:cs typeface="Trebuchet MS"/>
              </a:rPr>
              <a:t> </a:t>
            </a:r>
            <a:r>
              <a:rPr lang="en-US" sz="3200" spc="-215" dirty="0">
                <a:cs typeface="Trebuchet MS"/>
              </a:rPr>
              <a:t>c() </a:t>
            </a:r>
            <a:r>
              <a:rPr lang="en-US" sz="3200" spc="-114" dirty="0">
                <a:cs typeface="Trebuchet MS"/>
              </a:rPr>
              <a:t>command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00" dirty="0">
                <a:solidFill>
                  <a:srgbClr val="066FC0"/>
                </a:solidFill>
                <a:cs typeface="Trebuchet MS"/>
              </a:rPr>
              <a:t>c(5,6,7,8)</a:t>
            </a: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50" dirty="0">
                <a:cs typeface="Trebuchet MS"/>
              </a:rPr>
              <a:t>This just prints the output to the screen</a:t>
            </a:r>
            <a:endParaRPr lang="en-US" sz="3200" dirty="0">
              <a:cs typeface="Trebuchet MS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07221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48834-3433-564E-8944-04A11872F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338" y="169779"/>
            <a:ext cx="7335835" cy="1268984"/>
          </a:xfrm>
        </p:spPr>
        <p:txBody>
          <a:bodyPr>
            <a:normAutofit fontScale="90000"/>
          </a:bodyPr>
          <a:lstStyle/>
          <a:p>
            <a:r>
              <a:rPr lang="en-US" sz="6700" b="1" spc="-135" dirty="0">
                <a:latin typeface="+mn-lt"/>
                <a:cs typeface="Trebuchet MS"/>
              </a:rPr>
              <a:t>Create an object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87848F-E247-4C40-9E46-2818DD1BE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763"/>
            <a:ext cx="10515600" cy="4351338"/>
          </a:xfrm>
        </p:spPr>
        <p:txBody>
          <a:bodyPr>
            <a:no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35" dirty="0">
                <a:cs typeface="Trebuchet MS"/>
              </a:rPr>
              <a:t>We can create an object for R to keep in its temporary memory</a:t>
            </a:r>
          </a:p>
          <a:p>
            <a:pPr marL="355600" marR="725170" indent="-342900">
              <a:lnSpc>
                <a:spcPct val="101899"/>
              </a:lnSpc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We will assign a name to the vector we used before</a:t>
            </a:r>
          </a:p>
          <a:p>
            <a:pPr marL="355600" marR="725170" indent="-342900">
              <a:lnSpc>
                <a:spcPct val="101899"/>
              </a:lnSpc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Type </a:t>
            </a:r>
            <a:r>
              <a:rPr lang="en-US" sz="3200" spc="-254" dirty="0">
                <a:cs typeface="Trebuchet MS"/>
              </a:rPr>
              <a:t>"d &lt;-" </a:t>
            </a:r>
            <a:r>
              <a:rPr lang="en-US" sz="3200" spc="-125" dirty="0">
                <a:cs typeface="Trebuchet MS"/>
              </a:rPr>
              <a:t>in </a:t>
            </a:r>
            <a:r>
              <a:rPr lang="en-US" sz="3200" spc="-145" dirty="0">
                <a:cs typeface="Trebuchet MS"/>
              </a:rPr>
              <a:t>front </a:t>
            </a:r>
            <a:r>
              <a:rPr lang="en-US" sz="3200" spc="-125" dirty="0">
                <a:cs typeface="Trebuchet MS"/>
              </a:rPr>
              <a:t>of </a:t>
            </a:r>
            <a:r>
              <a:rPr lang="en-US" sz="3200" spc="-200" dirty="0">
                <a:cs typeface="Trebuchet MS"/>
              </a:rPr>
              <a:t>c(5,6,7,8) </a:t>
            </a:r>
            <a:r>
              <a:rPr lang="en-US" sz="3200" spc="-130" dirty="0">
                <a:cs typeface="Trebuchet MS"/>
              </a:rPr>
              <a:t>: </a:t>
            </a:r>
            <a:r>
              <a:rPr lang="en-US" sz="3200" spc="-185" dirty="0">
                <a:solidFill>
                  <a:srgbClr val="066FC0"/>
                </a:solidFill>
                <a:cs typeface="Trebuchet MS"/>
              </a:rPr>
              <a:t>d &lt;- c(5,6,7,8) </a:t>
            </a:r>
            <a:endParaRPr lang="en-US" sz="3200" spc="-170" dirty="0">
              <a:cs typeface="Trebuchet MS"/>
            </a:endParaRPr>
          </a:p>
          <a:p>
            <a:pPr marL="266700" marR="543878" lvl="3" indent="-257175">
              <a:lnSpc>
                <a:spcPct val="101899"/>
              </a:lnSpc>
              <a:spcBef>
                <a:spcPts val="491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We created an R object called “d” that is a vector of 5,6,7,8</a:t>
            </a:r>
          </a:p>
          <a:p>
            <a:pPr marL="266700" marR="543878" lvl="3" indent="-257175">
              <a:lnSpc>
                <a:spcPct val="101899"/>
              </a:lnSpc>
              <a:spcBef>
                <a:spcPts val="491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Keyboard shortcut for &lt;-</a:t>
            </a:r>
          </a:p>
          <a:p>
            <a:pPr marL="466725" marR="543878" lvl="4">
              <a:lnSpc>
                <a:spcPct val="101899"/>
              </a:lnSpc>
              <a:spcBef>
                <a:spcPts val="491"/>
              </a:spcBef>
              <a:tabLst>
                <a:tab pos="266224" algn="l"/>
                <a:tab pos="266700" algn="l"/>
              </a:tabLst>
            </a:pPr>
            <a:r>
              <a:rPr lang="en-US" sz="3200" dirty="0"/>
              <a:t>-PC: </a:t>
            </a:r>
            <a:r>
              <a:rPr lang="en-US" sz="3200" spc="-139" dirty="0">
                <a:cs typeface="Trebuchet MS"/>
              </a:rPr>
              <a:t>Alt and - at the same time</a:t>
            </a:r>
          </a:p>
          <a:p>
            <a:pPr marL="466725" marR="543878" lvl="4">
              <a:lnSpc>
                <a:spcPct val="101899"/>
              </a:lnSpc>
              <a:spcBef>
                <a:spcPts val="491"/>
              </a:spcBef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-Mac: option and - at the same time</a:t>
            </a:r>
            <a:endParaRPr lang="en-US" sz="3200" dirty="0">
              <a:cs typeface="Trebuchet MS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1210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0992A20-CB7A-714F-8178-A5EA69293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41" y="92765"/>
            <a:ext cx="11038883" cy="676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74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BB26C2-9658-9114-DE79-794D29A5C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6A9276-DC34-CDF6-057E-7D9B99B4FB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 platforms</a:t>
            </a:r>
          </a:p>
          <a:p>
            <a:pPr lvl="1"/>
            <a:r>
              <a:rPr lang="en-US" dirty="0"/>
              <a:t>R</a:t>
            </a:r>
          </a:p>
          <a:p>
            <a:pPr lvl="1"/>
            <a:r>
              <a:rPr lang="en-US" dirty="0"/>
              <a:t>R Studio</a:t>
            </a:r>
          </a:p>
          <a:p>
            <a:pPr lvl="1"/>
            <a:r>
              <a:rPr lang="en-US" dirty="0"/>
              <a:t>R Studio Cloud</a:t>
            </a:r>
          </a:p>
          <a:p>
            <a:r>
              <a:rPr lang="en-US" dirty="0"/>
              <a:t>R file types</a:t>
            </a:r>
          </a:p>
          <a:p>
            <a:pPr lvl="1"/>
            <a:r>
              <a:rPr lang="en-US" dirty="0"/>
              <a:t>R script</a:t>
            </a:r>
          </a:p>
          <a:p>
            <a:pPr lvl="1"/>
            <a:r>
              <a:rPr lang="en-US" dirty="0"/>
              <a:t>R markdown</a:t>
            </a:r>
          </a:p>
          <a:p>
            <a:pPr lvl="1"/>
            <a:r>
              <a:rPr lang="en-US" dirty="0"/>
              <a:t>R notebook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6952F0-0BBA-296C-25D6-D3117B9AD9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Basic R commands</a:t>
            </a:r>
          </a:p>
          <a:p>
            <a:r>
              <a:rPr lang="en-US" dirty="0"/>
              <a:t>R packages and built-in datasets</a:t>
            </a:r>
          </a:p>
          <a:p>
            <a:r>
              <a:rPr lang="en-US" dirty="0"/>
              <a:t>Data import and export</a:t>
            </a:r>
          </a:p>
          <a:p>
            <a:r>
              <a:rPr lang="en-US" dirty="0"/>
              <a:t>Data manipulation</a:t>
            </a:r>
          </a:p>
          <a:p>
            <a:r>
              <a:rPr lang="en-US" dirty="0"/>
              <a:t>Data visualization</a:t>
            </a:r>
          </a:p>
          <a:p>
            <a:r>
              <a:rPr lang="en-US" dirty="0"/>
              <a:t>Data analysis</a:t>
            </a:r>
          </a:p>
          <a:p>
            <a:r>
              <a:rPr lang="en-US" dirty="0"/>
              <a:t>Saving your work</a:t>
            </a:r>
          </a:p>
        </p:txBody>
      </p:sp>
    </p:spTree>
    <p:extLst>
      <p:ext uri="{BB962C8B-B14F-4D97-AF65-F5344CB8AC3E}">
        <p14:creationId xmlns:p14="http://schemas.microsoft.com/office/powerpoint/2010/main" val="3094890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35" dirty="0">
                <a:latin typeface="+mn-lt"/>
              </a:rPr>
              <a:t>Make </a:t>
            </a:r>
            <a:r>
              <a:rPr sz="6000" b="1" spc="-160" dirty="0">
                <a:latin typeface="+mn-lt"/>
              </a:rPr>
              <a:t>more</a:t>
            </a:r>
            <a:r>
              <a:rPr sz="6000" b="1" spc="-690" dirty="0">
                <a:latin typeface="+mn-lt"/>
              </a:rPr>
              <a:t> </a:t>
            </a:r>
            <a:r>
              <a:rPr sz="6000" b="1" spc="-204" dirty="0">
                <a:latin typeface="+mn-lt"/>
              </a:rPr>
              <a:t>vectors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5EB2AE-BF24-E04D-86C4-501E547DB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55" dirty="0">
                <a:solidFill>
                  <a:srgbClr val="066FC0"/>
                </a:solidFill>
                <a:cs typeface="Trebuchet MS"/>
              </a:rPr>
              <a:t>e &lt;- c(11,12,13,15)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95" dirty="0">
                <a:solidFill>
                  <a:srgbClr val="066FC0"/>
                </a:solidFill>
                <a:cs typeface="Trebuchet MS"/>
              </a:rPr>
              <a:t>f &lt;- c(1,2,3,4)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75" dirty="0">
                <a:solidFill>
                  <a:srgbClr val="066FC0"/>
                </a:solidFill>
                <a:cs typeface="Trebuchet MS"/>
              </a:rPr>
              <a:t>g &lt;- c(1,2,3,15)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07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6A89923-8A34-DD4B-8700-279A09B31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79" y="119269"/>
            <a:ext cx="11103975" cy="65200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2095C0-8FA4-C847-A9BA-75C25B6BABD2}"/>
              </a:ext>
            </a:extLst>
          </p:cNvPr>
          <p:cNvSpPr/>
          <p:nvPr/>
        </p:nvSpPr>
        <p:spPr>
          <a:xfrm>
            <a:off x="6502400" y="1920240"/>
            <a:ext cx="3302000" cy="772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35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200" dirty="0">
                <a:latin typeface="+mn-lt"/>
              </a:rPr>
              <a:t>Perform </a:t>
            </a:r>
            <a:r>
              <a:rPr sz="6000" b="1" spc="-229" dirty="0">
                <a:latin typeface="+mn-lt"/>
              </a:rPr>
              <a:t>Vector</a:t>
            </a:r>
            <a:r>
              <a:rPr sz="6000" b="1" spc="-505" dirty="0">
                <a:latin typeface="+mn-lt"/>
              </a:rPr>
              <a:t> </a:t>
            </a:r>
            <a:r>
              <a:rPr sz="6000" b="1" spc="-204" dirty="0">
                <a:latin typeface="+mn-lt"/>
              </a:rPr>
              <a:t>Calculations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3E56B9-0146-D04E-B125-6F272ADE4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10" dirty="0" err="1">
                <a:solidFill>
                  <a:srgbClr val="066FC0"/>
                </a:solidFill>
                <a:cs typeface="Trebuchet MS"/>
              </a:rPr>
              <a:t>d+e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55" dirty="0">
                <a:solidFill>
                  <a:srgbClr val="066FC0"/>
                </a:solidFill>
                <a:cs typeface="Trebuchet MS"/>
              </a:rPr>
              <a:t>d*e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00" dirty="0">
                <a:solidFill>
                  <a:srgbClr val="066FC0"/>
                </a:solidFill>
                <a:cs typeface="Trebuchet MS"/>
              </a:rPr>
              <a:t>f-g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70" dirty="0">
                <a:solidFill>
                  <a:srgbClr val="066FC0"/>
                </a:solidFill>
                <a:cs typeface="Trebuchet MS"/>
              </a:rPr>
              <a:t>f/g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908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2035CD-B4CB-7444-A081-4963F2478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93" y="323851"/>
            <a:ext cx="10925013" cy="640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78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604E1-DDF8-3C44-B6CE-F89052451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spc="-170" dirty="0">
                <a:latin typeface="+mn-lt"/>
              </a:rPr>
              <a:t>Combine</a:t>
            </a:r>
            <a:r>
              <a:rPr lang="en-US" sz="6000" b="1" spc="-375" dirty="0">
                <a:latin typeface="+mn-lt"/>
              </a:rPr>
              <a:t> </a:t>
            </a:r>
            <a:r>
              <a:rPr lang="en-US" sz="6000" b="1" spc="-220" dirty="0">
                <a:latin typeface="+mn-lt"/>
              </a:rPr>
              <a:t>Vectors</a:t>
            </a:r>
            <a:br>
              <a:rPr lang="en-US" sz="6000" b="1" dirty="0">
                <a:latin typeface="+mn-lt"/>
              </a:rPr>
            </a:br>
            <a:endParaRPr lang="en-US" sz="6000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DDD20C-812F-E946-8D5F-A5191BDEB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80" dirty="0">
                <a:solidFill>
                  <a:srgbClr val="066FC0"/>
                </a:solidFill>
                <a:cs typeface="Trebuchet MS"/>
              </a:rPr>
              <a:t>h &lt;- c(</a:t>
            </a:r>
            <a:r>
              <a:rPr lang="en-US" sz="3600" spc="-180" dirty="0" err="1">
                <a:solidFill>
                  <a:srgbClr val="066FC0"/>
                </a:solidFill>
                <a:cs typeface="Trebuchet MS"/>
              </a:rPr>
              <a:t>d,e</a:t>
            </a:r>
            <a:r>
              <a:rPr lang="en-US" sz="3600" spc="-180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h &lt;-</a:t>
            </a:r>
            <a:r>
              <a:rPr lang="en-US" sz="3600" spc="-150" dirty="0" err="1">
                <a:solidFill>
                  <a:srgbClr val="066FC0"/>
                </a:solidFill>
                <a:cs typeface="Trebuchet MS"/>
              </a:rPr>
              <a:t>rbind</a:t>
            </a: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(</a:t>
            </a:r>
            <a:r>
              <a:rPr lang="en-US" sz="3600" spc="-150" dirty="0" err="1">
                <a:solidFill>
                  <a:srgbClr val="066FC0"/>
                </a:solidFill>
                <a:cs typeface="Trebuchet MS"/>
              </a:rPr>
              <a:t>d,e</a:t>
            </a: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75" dirty="0">
                <a:solidFill>
                  <a:srgbClr val="066FC0"/>
                </a:solidFill>
                <a:cs typeface="Trebuchet MS"/>
              </a:rPr>
              <a:t>h &lt;- </a:t>
            </a:r>
            <a:r>
              <a:rPr lang="en-US" sz="3600" spc="-165" dirty="0" err="1">
                <a:solidFill>
                  <a:srgbClr val="066FC0"/>
                </a:solidFill>
                <a:cs typeface="Trebuchet MS"/>
              </a:rPr>
              <a:t>c</a:t>
            </a:r>
            <a:r>
              <a:rPr lang="en-US" sz="3600" spc="-175" dirty="0" err="1">
                <a:solidFill>
                  <a:srgbClr val="066FC0"/>
                </a:solidFill>
                <a:cs typeface="Trebuchet MS"/>
              </a:rPr>
              <a:t>b</a:t>
            </a:r>
            <a:r>
              <a:rPr lang="en-US" sz="3600" spc="-180" dirty="0" err="1">
                <a:solidFill>
                  <a:srgbClr val="066FC0"/>
                </a:solidFill>
                <a:cs typeface="Trebuchet MS"/>
              </a:rPr>
              <a:t>i</a:t>
            </a:r>
            <a:r>
              <a:rPr lang="en-US" sz="3600" spc="-70" dirty="0" err="1">
                <a:solidFill>
                  <a:srgbClr val="066FC0"/>
                </a:solidFill>
                <a:cs typeface="Trebuchet MS"/>
              </a:rPr>
              <a:t>n</a:t>
            </a:r>
            <a:r>
              <a:rPr lang="en-US" sz="3600" spc="-100" dirty="0" err="1">
                <a:solidFill>
                  <a:srgbClr val="066FC0"/>
                </a:solidFill>
                <a:cs typeface="Trebuchet MS"/>
              </a:rPr>
              <a:t>d</a:t>
            </a:r>
            <a:r>
              <a:rPr lang="en-US" sz="3600" spc="-204" dirty="0">
                <a:solidFill>
                  <a:srgbClr val="066FC0"/>
                </a:solidFill>
                <a:cs typeface="Trebuchet MS"/>
              </a:rPr>
              <a:t>(</a:t>
            </a:r>
            <a:r>
              <a:rPr lang="en-US" sz="3600" spc="-100" dirty="0" err="1">
                <a:solidFill>
                  <a:srgbClr val="066FC0"/>
                </a:solidFill>
                <a:cs typeface="Trebuchet MS"/>
              </a:rPr>
              <a:t>d</a:t>
            </a:r>
            <a:r>
              <a:rPr lang="en-US" sz="3600" spc="-215" dirty="0" err="1">
                <a:solidFill>
                  <a:srgbClr val="066FC0"/>
                </a:solidFill>
                <a:cs typeface="Trebuchet MS"/>
              </a:rPr>
              <a:t>,</a:t>
            </a:r>
            <a:r>
              <a:rPr lang="en-US" sz="3600" spc="-325" dirty="0" err="1">
                <a:solidFill>
                  <a:srgbClr val="066FC0"/>
                </a:solidFill>
                <a:cs typeface="Trebuchet MS"/>
              </a:rPr>
              <a:t>e</a:t>
            </a:r>
            <a:r>
              <a:rPr lang="en-US" sz="3600" spc="-204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endParaRPr lang="en-US" sz="36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988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0EFAAE0-ACED-E94A-9EDA-0F4372913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37" y="96221"/>
            <a:ext cx="10957526" cy="66655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66D66E-67C8-0444-96B7-8B9073FA28F1}"/>
              </a:ext>
            </a:extLst>
          </p:cNvPr>
          <p:cNvSpPr/>
          <p:nvPr/>
        </p:nvSpPr>
        <p:spPr>
          <a:xfrm>
            <a:off x="6533322" y="1404730"/>
            <a:ext cx="4850295" cy="437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15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149012"/>
            <a:ext cx="10515600" cy="853439"/>
          </a:xfrm>
          <a:prstGeom prst="rect">
            <a:avLst/>
          </a:prstGeom>
        </p:spPr>
        <p:txBody>
          <a:bodyPr spcFirstLastPara="1" vert="horz" wrap="square" lIns="0" tIns="9525" rIns="0" bIns="0" rtlCol="0" anchor="ctr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000" b="1" spc="-180" dirty="0">
                <a:latin typeface="+mn-lt"/>
              </a:rPr>
              <a:t>Let</a:t>
            </a:r>
            <a:r>
              <a:rPr lang="en-US" sz="6000" b="1" spc="-180" dirty="0">
                <a:latin typeface="+mn-lt"/>
              </a:rPr>
              <a:t>'</a:t>
            </a:r>
            <a:r>
              <a:rPr sz="6000" b="1" spc="-180" dirty="0">
                <a:latin typeface="+mn-lt"/>
              </a:rPr>
              <a:t>s </a:t>
            </a:r>
            <a:r>
              <a:rPr sz="6000" b="1" spc="-26" dirty="0">
                <a:latin typeface="+mn-lt"/>
              </a:rPr>
              <a:t>Make </a:t>
            </a:r>
            <a:r>
              <a:rPr sz="6000" b="1" spc="-153" dirty="0">
                <a:latin typeface="+mn-lt"/>
              </a:rPr>
              <a:t>a</a:t>
            </a:r>
            <a:r>
              <a:rPr sz="6000" b="1" spc="-563" dirty="0">
                <a:latin typeface="+mn-lt"/>
              </a:rPr>
              <a:t> </a:t>
            </a:r>
            <a:r>
              <a:rPr lang="en-US" sz="6000" b="1" spc="-563" dirty="0">
                <a:latin typeface="+mn-lt"/>
              </a:rPr>
              <a:t>Data </a:t>
            </a:r>
            <a:r>
              <a:rPr sz="6000" b="1" spc="-225" dirty="0">
                <a:latin typeface="+mn-lt"/>
              </a:rPr>
              <a:t>Table!</a:t>
            </a:r>
            <a:endParaRPr sz="6000" b="1" dirty="0">
              <a:latin typeface="+mn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33950" y="1100780"/>
            <a:ext cx="4813225" cy="4405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266224" algn="l"/>
                <a:tab pos="266700" algn="l"/>
              </a:tabLst>
            </a:pPr>
            <a:r>
              <a:rPr lang="en-US" sz="2800" spc="-143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h &lt;- </a:t>
            </a:r>
            <a:r>
              <a:rPr sz="2800" spc="-143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rbind</a:t>
            </a:r>
            <a:r>
              <a:rPr sz="2800" spc="-143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(d,e,f,g)</a:t>
            </a:r>
            <a:endParaRPr sz="2800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3DE7AF3-E27A-2A45-8535-409593A5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580" y="1541285"/>
            <a:ext cx="85090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06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A0203-5733-4C43-8DBB-BA572A411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10277021" cy="1268984"/>
          </a:xfrm>
        </p:spPr>
        <p:txBody>
          <a:bodyPr>
            <a:noAutofit/>
          </a:bodyPr>
          <a:lstStyle/>
          <a:p>
            <a:r>
              <a:rPr lang="en-US" sz="6000" b="1" spc="-160" dirty="0">
                <a:latin typeface="+mn-lt"/>
              </a:rPr>
              <a:t>Column </a:t>
            </a:r>
            <a:r>
              <a:rPr lang="en-US" sz="6000" b="1" spc="-145" dirty="0">
                <a:latin typeface="+mn-lt"/>
              </a:rPr>
              <a:t>and </a:t>
            </a:r>
            <a:r>
              <a:rPr lang="en-US" sz="6000" b="1" spc="-150" dirty="0">
                <a:latin typeface="+mn-lt"/>
              </a:rPr>
              <a:t>Row</a:t>
            </a:r>
            <a:r>
              <a:rPr lang="en-US" sz="6000" b="1" spc="-1030" dirty="0">
                <a:latin typeface="+mn-lt"/>
              </a:rPr>
              <a:t> </a:t>
            </a:r>
            <a:r>
              <a:rPr lang="en-US" sz="6000" b="1" spc="-120" dirty="0">
                <a:latin typeface="+mn-lt"/>
              </a:rPr>
              <a:t>Names</a:t>
            </a:r>
            <a:endParaRPr lang="en-US"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2D40E-61B0-7A4B-9792-DC2F65785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457" y="1841863"/>
            <a:ext cx="10635343" cy="3993456"/>
          </a:xfrm>
        </p:spPr>
        <p:txBody>
          <a:bodyPr>
            <a:normAutofit lnSpcReduction="10000"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20" dirty="0">
                <a:cs typeface="Trebuchet MS"/>
              </a:rPr>
              <a:t>Independent </a:t>
            </a:r>
            <a:r>
              <a:rPr lang="en-US" sz="3600" spc="-125" dirty="0">
                <a:cs typeface="Trebuchet MS"/>
              </a:rPr>
              <a:t>of </a:t>
            </a:r>
            <a:r>
              <a:rPr lang="en-US" sz="3600" spc="-140" dirty="0">
                <a:cs typeface="Trebuchet MS"/>
              </a:rPr>
              <a:t>the</a:t>
            </a:r>
            <a:r>
              <a:rPr lang="en-US" sz="3600" spc="-484" dirty="0">
                <a:cs typeface="Trebuchet MS"/>
              </a:rPr>
              <a:t> </a:t>
            </a:r>
            <a:r>
              <a:rPr lang="en-US" sz="3600" spc="-170" dirty="0">
                <a:cs typeface="Trebuchet MS"/>
              </a:rPr>
              <a:t>data</a:t>
            </a:r>
            <a:endParaRPr lang="en-US" sz="3600" dirty="0"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35" dirty="0">
                <a:cs typeface="Trebuchet MS"/>
              </a:rPr>
              <a:t>Makes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90" dirty="0">
                <a:cs typeface="Trebuchet MS"/>
              </a:rPr>
              <a:t>it</a:t>
            </a:r>
            <a:r>
              <a:rPr lang="en-US" sz="3600" spc="-240" dirty="0">
                <a:cs typeface="Trebuchet MS"/>
              </a:rPr>
              <a:t> </a:t>
            </a:r>
            <a:r>
              <a:rPr lang="en-US" sz="3600" spc="-140" dirty="0" err="1">
                <a:cs typeface="Trebuchet MS"/>
              </a:rPr>
              <a:t>asier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30" dirty="0">
                <a:cs typeface="Trebuchet MS"/>
              </a:rPr>
              <a:t>to</a:t>
            </a:r>
            <a:r>
              <a:rPr lang="en-US" sz="3600" spc="-240" dirty="0">
                <a:cs typeface="Trebuchet MS"/>
              </a:rPr>
              <a:t> </a:t>
            </a:r>
            <a:r>
              <a:rPr lang="en-US" sz="3600" spc="-114" dirty="0">
                <a:cs typeface="Trebuchet MS"/>
              </a:rPr>
              <a:t>work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40" dirty="0">
                <a:cs typeface="Trebuchet MS"/>
              </a:rPr>
              <a:t>with</a:t>
            </a:r>
            <a:r>
              <a:rPr lang="en-US" sz="3600" spc="-235" dirty="0">
                <a:cs typeface="Trebuchet MS"/>
              </a:rPr>
              <a:t> </a:t>
            </a:r>
            <a:r>
              <a:rPr lang="en-US" sz="3600" spc="-165" dirty="0">
                <a:cs typeface="Trebuchet MS"/>
              </a:rPr>
              <a:t>data</a:t>
            </a:r>
            <a:r>
              <a:rPr lang="en-US" sz="3600" spc="-235" dirty="0">
                <a:cs typeface="Trebuchet MS"/>
              </a:rPr>
              <a:t> </a:t>
            </a:r>
            <a:r>
              <a:rPr lang="en-US" sz="3600" spc="-185" dirty="0">
                <a:cs typeface="Trebuchet MS"/>
              </a:rPr>
              <a:t>later</a:t>
            </a:r>
            <a:endParaRPr lang="en-US" sz="3600" dirty="0">
              <a:cs typeface="Trebuchet MS"/>
            </a:endParaRPr>
          </a:p>
          <a:p>
            <a:pPr marL="755650" lvl="1" indent="-285750">
              <a:spcBef>
                <a:spcPts val="640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114" dirty="0" err="1">
                <a:cs typeface="Trebuchet MS"/>
              </a:rPr>
              <a:t>colnames</a:t>
            </a:r>
            <a:endParaRPr lang="en-US" sz="3200" dirty="0">
              <a:cs typeface="Trebuchet MS"/>
            </a:endParaRPr>
          </a:p>
          <a:p>
            <a:pPr marL="755650" lvl="1" indent="-285750">
              <a:spcBef>
                <a:spcPts val="74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140" dirty="0" err="1">
                <a:cs typeface="Trebuchet MS"/>
              </a:rPr>
              <a:t>rownames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7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10" dirty="0">
                <a:cs typeface="Trebuchet MS"/>
              </a:rPr>
              <a:t>Type </a:t>
            </a:r>
            <a:r>
              <a:rPr lang="en-US" sz="3600" spc="-140" dirty="0">
                <a:cs typeface="Trebuchet MS"/>
              </a:rPr>
              <a:t>the</a:t>
            </a:r>
            <a:r>
              <a:rPr lang="en-US" sz="3600" spc="-285" dirty="0">
                <a:cs typeface="Trebuchet MS"/>
              </a:rPr>
              <a:t> </a:t>
            </a:r>
            <a:r>
              <a:rPr lang="en-US" sz="3600" spc="-155" dirty="0">
                <a:cs typeface="Trebuchet MS"/>
              </a:rPr>
              <a:t>following:</a:t>
            </a:r>
            <a:endParaRPr lang="en-US" sz="3600" dirty="0">
              <a:cs typeface="Trebuchet MS"/>
            </a:endParaRPr>
          </a:p>
          <a:p>
            <a:pPr marL="755650" lvl="1" indent="-285750">
              <a:spcBef>
                <a:spcPts val="66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210" dirty="0" err="1">
                <a:solidFill>
                  <a:srgbClr val="066FC0"/>
                </a:solidFill>
                <a:cs typeface="Trebuchet MS"/>
              </a:rPr>
              <a:t>colnames</a:t>
            </a:r>
            <a:r>
              <a:rPr lang="en-US" sz="3200" spc="-210" dirty="0">
                <a:solidFill>
                  <a:srgbClr val="066FC0"/>
                </a:solidFill>
                <a:cs typeface="Trebuchet MS"/>
              </a:rPr>
              <a:t>(h) &lt;- c("Col1","Col2","Col3","Col4")</a:t>
            </a:r>
          </a:p>
          <a:p>
            <a:pPr marL="755650" lvl="1" indent="-285750">
              <a:spcBef>
                <a:spcPts val="66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210" dirty="0" err="1">
                <a:solidFill>
                  <a:srgbClr val="066FC0"/>
                </a:solidFill>
                <a:cs typeface="Trebuchet MS"/>
              </a:rPr>
              <a:t>rownames</a:t>
            </a:r>
            <a:r>
              <a:rPr lang="en-US" sz="3200" spc="-210" dirty="0">
                <a:solidFill>
                  <a:srgbClr val="066FC0"/>
                </a:solidFill>
                <a:cs typeface="Trebuchet MS"/>
              </a:rPr>
              <a:t>(h) &lt;- c("Row1","Row2","Row3","Row4")</a:t>
            </a:r>
            <a:endParaRPr lang="en-US" sz="32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655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CDA6A8-1DFC-CE44-BE8E-D54852ED0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40" y="39756"/>
            <a:ext cx="11059216" cy="67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38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5262"/>
            <a:ext cx="10515600" cy="1325563"/>
          </a:xfrm>
          <a:prstGeom prst="rect">
            <a:avLst/>
          </a:prstGeom>
        </p:spPr>
        <p:txBody>
          <a:bodyPr spcFirstLastPara="1" vert="horz" wrap="square" lIns="0" tIns="9525" rIns="0" bIns="0" rtlCol="0" anchor="ctr" anchorCtr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6000" b="1" spc="-150" dirty="0">
                <a:latin typeface="+mn-lt"/>
              </a:rPr>
              <a:t>Save </a:t>
            </a:r>
            <a:r>
              <a:rPr lang="en-US" sz="6000" b="1" spc="-139" dirty="0">
                <a:latin typeface="+mn-lt"/>
              </a:rPr>
              <a:t>your amazing work</a:t>
            </a:r>
            <a:r>
              <a:rPr sz="6000" b="1" spc="-105" dirty="0">
                <a:latin typeface="+mn-lt"/>
              </a:rPr>
              <a:t>!</a:t>
            </a:r>
            <a:endParaRPr sz="6000" b="1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112098-9F55-0E4E-94B8-5F9797730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903" y="1360825"/>
            <a:ext cx="8996596" cy="5497175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5F1419-583B-BD41-B249-C51EBA0AA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365" y="2329346"/>
            <a:ext cx="4165600" cy="3365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3DEBE-194B-DA44-938F-9527524131E3}"/>
              </a:ext>
            </a:extLst>
          </p:cNvPr>
          <p:cNvSpPr/>
          <p:nvPr/>
        </p:nvSpPr>
        <p:spPr>
          <a:xfrm>
            <a:off x="2093843" y="2027583"/>
            <a:ext cx="198783" cy="2385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998708-D678-CC4A-8509-656F66A9F215}"/>
              </a:ext>
            </a:extLst>
          </p:cNvPr>
          <p:cNvSpPr/>
          <p:nvPr/>
        </p:nvSpPr>
        <p:spPr>
          <a:xfrm>
            <a:off x="4023360" y="2621280"/>
            <a:ext cx="1066800" cy="162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9A83AE-9DD7-344A-8F26-AC9A9BEB1931}"/>
              </a:ext>
            </a:extLst>
          </p:cNvPr>
          <p:cNvSpPr/>
          <p:nvPr/>
        </p:nvSpPr>
        <p:spPr>
          <a:xfrm>
            <a:off x="6187440" y="5384800"/>
            <a:ext cx="721360" cy="3100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59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CBEB9C-5BA9-6BF7-025C-70D030BEC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82FC81-8FD5-934E-8648-6E3BAFD64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programming language and open-source software environment that can</a:t>
            </a:r>
          </a:p>
          <a:p>
            <a:pPr lvl="1"/>
            <a:r>
              <a:rPr lang="en-US" dirty="0"/>
              <a:t>Manipulate data</a:t>
            </a:r>
          </a:p>
          <a:p>
            <a:pPr lvl="1"/>
            <a:r>
              <a:rPr lang="en-US" dirty="0"/>
              <a:t>Visualize data</a:t>
            </a:r>
          </a:p>
          <a:p>
            <a:pPr lvl="1"/>
            <a:r>
              <a:rPr lang="en-US" dirty="0"/>
              <a:t>Perform statistics</a:t>
            </a:r>
          </a:p>
          <a:p>
            <a:r>
              <a:rPr lang="en-US" dirty="0"/>
              <a:t>Free and relatively easy to run in any environment</a:t>
            </a:r>
          </a:p>
          <a:p>
            <a:r>
              <a:rPr lang="en-US" dirty="0">
                <a:hlinkClick r:id="rId2"/>
              </a:rPr>
              <a:t>https://www.r-project.org/</a:t>
            </a:r>
            <a:endParaRPr lang="en-US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127550-6E02-0F9E-3510-CF6554544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612" y="284672"/>
            <a:ext cx="2079973" cy="1621396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503626C-B364-0E9D-9CF0-DBA6AB2DD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589" y="1340846"/>
            <a:ext cx="4975654" cy="46559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75565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46B871-5FFF-C64F-BDBC-C61D4B66E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26" y="167253"/>
            <a:ext cx="10620373" cy="65234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6572EC-6987-7046-9C35-4136780EB254}"/>
              </a:ext>
            </a:extLst>
          </p:cNvPr>
          <p:cNvSpPr/>
          <p:nvPr/>
        </p:nvSpPr>
        <p:spPr>
          <a:xfrm>
            <a:off x="6421120" y="3078480"/>
            <a:ext cx="386080" cy="223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C32CC-FD98-954F-9F70-9091AECD922C}"/>
              </a:ext>
            </a:extLst>
          </p:cNvPr>
          <p:cNvSpPr/>
          <p:nvPr/>
        </p:nvSpPr>
        <p:spPr>
          <a:xfrm>
            <a:off x="6421120" y="4572000"/>
            <a:ext cx="4714240" cy="25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158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FE8E1-5B66-1E00-5F4A-9FF1B1A8A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1: </a:t>
            </a:r>
            <a:r>
              <a:rPr lang="en-US" dirty="0" err="1"/>
              <a:t>Basic_Commands.Rmd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893FF-167D-8EB9-25E6-754A3292A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just practiced creating a R script to manipulate basic data.</a:t>
            </a:r>
          </a:p>
          <a:p>
            <a:r>
              <a:rPr lang="en-US" dirty="0"/>
              <a:t>Try running the Basic Command Notebook to reinforce your skills and learn about running R Markdown.</a:t>
            </a:r>
          </a:p>
          <a:p>
            <a:r>
              <a:rPr lang="en-US" dirty="0"/>
              <a:t>Please let me know if you run into any issues or have any questions.</a:t>
            </a:r>
          </a:p>
        </p:txBody>
      </p:sp>
    </p:spTree>
    <p:extLst>
      <p:ext uri="{BB962C8B-B14F-4D97-AF65-F5344CB8AC3E}">
        <p14:creationId xmlns:p14="http://schemas.microsoft.com/office/powerpoint/2010/main" val="1073785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BB28-396C-504D-A8F3-E30454E43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47587-FF86-5643-9E63-E0AB251F0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So far, we have:</a:t>
            </a:r>
          </a:p>
          <a:p>
            <a:pPr lvl="1"/>
            <a:r>
              <a:rPr lang="en-US" dirty="0"/>
              <a:t>Accessed R via R Studio or R Studio Cloud</a:t>
            </a:r>
          </a:p>
          <a:p>
            <a:pPr lvl="1"/>
            <a:r>
              <a:rPr lang="en-US" dirty="0"/>
              <a:t>Created a script</a:t>
            </a:r>
          </a:p>
          <a:p>
            <a:pPr lvl="1"/>
            <a:r>
              <a:rPr lang="en-US" dirty="0"/>
              <a:t>Done basic math operations</a:t>
            </a:r>
          </a:p>
          <a:p>
            <a:pPr lvl="1"/>
            <a:r>
              <a:rPr lang="en-US" dirty="0"/>
              <a:t>Created and used vectors</a:t>
            </a:r>
          </a:p>
          <a:p>
            <a:pPr lvl="1"/>
            <a:r>
              <a:rPr lang="en-US" dirty="0"/>
              <a:t>Done vector math</a:t>
            </a:r>
          </a:p>
          <a:p>
            <a:pPr lvl="1"/>
            <a:r>
              <a:rPr lang="en-US" dirty="0"/>
              <a:t>Created a </a:t>
            </a:r>
            <a:r>
              <a:rPr lang="en-US" dirty="0" err="1"/>
              <a:t>dataframe</a:t>
            </a:r>
            <a:r>
              <a:rPr lang="en-US" dirty="0"/>
              <a:t> with named rows and cols</a:t>
            </a:r>
          </a:p>
          <a:p>
            <a:pPr lvl="1"/>
            <a:r>
              <a:rPr lang="en-US" dirty="0"/>
              <a:t>Run a markdown notebook reinforcing these concepts</a:t>
            </a:r>
          </a:p>
          <a:p>
            <a:r>
              <a:rPr lang="en-US" dirty="0"/>
              <a:t>Up next:</a:t>
            </a:r>
          </a:p>
          <a:p>
            <a:pPr lvl="1"/>
            <a:r>
              <a:rPr lang="en-US" dirty="0"/>
              <a:t>R Packages and </a:t>
            </a:r>
            <a:r>
              <a:rPr lang="en-US"/>
              <a:t>Built-In Datasets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627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10154-EB4F-5FCB-ED07-A7EB1B2D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5B954-3AA9-8814-97D0-5EE6F2708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integrated development environment (IDE) for R</a:t>
            </a:r>
          </a:p>
          <a:p>
            <a:r>
              <a:rPr lang="en-US" dirty="0"/>
              <a:t>Software that includes R, file explorer, graphics viewer, code notebook and more!</a:t>
            </a:r>
          </a:p>
          <a:p>
            <a:r>
              <a:rPr lang="en-US" dirty="0"/>
              <a:t>One stop shop for coding in R</a:t>
            </a:r>
          </a:p>
          <a:p>
            <a:r>
              <a:rPr lang="en-US" dirty="0">
                <a:hlinkClick r:id="rId2"/>
              </a:rPr>
              <a:t>https://rstudio.com/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510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3907EE3-8A46-A127-AF80-84F3302565B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-3023" y="0"/>
            <a:ext cx="12195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9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10154-EB4F-5FCB-ED07-A7EB1B2D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 Studio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5B954-3AA9-8814-97D0-5EE6F2708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Cloud based version of R Studio</a:t>
            </a:r>
          </a:p>
          <a:p>
            <a:r>
              <a:rPr lang="en-US" dirty="0"/>
              <a:t>No need to download software</a:t>
            </a:r>
          </a:p>
          <a:p>
            <a:r>
              <a:rPr lang="en-US" dirty="0"/>
              <a:t>Can share projects easily for analysis and teaching</a:t>
            </a:r>
          </a:p>
          <a:p>
            <a:r>
              <a:rPr lang="en-US" dirty="0">
                <a:hlinkClick r:id="rId2"/>
              </a:rPr>
              <a:t>https://rstudio.cloud/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379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F6D39A3-EA16-9901-0F0F-48BF96AFB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0" y="274320"/>
            <a:ext cx="1215540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83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7F64D-3971-9E01-4BC9-5026307E7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File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F9C6C-73E7-3245-B4A7-DF6CE1578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 Script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BE344-A4BE-AD28-EDAA-99D4294341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Basic file for saving code</a:t>
            </a:r>
          </a:p>
          <a:p>
            <a:r>
              <a:rPr lang="en-US" dirty="0"/>
              <a:t>Can add comments using `#` symbol</a:t>
            </a:r>
          </a:p>
          <a:p>
            <a:r>
              <a:rPr lang="en-US" dirty="0"/>
              <a:t>Useful for testing code snippets and work that will not be shared</a:t>
            </a:r>
          </a:p>
          <a:p>
            <a:r>
              <a:rPr lang="en-US" dirty="0"/>
              <a:t>Sections can be selected and run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D1A7AC-68F1-5419-64F2-6805AB61E5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 Markdown and Notebook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354826-C75B-7FE7-F8F3-4EC5105E854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More advanced files that allow inclusion of markdown and style elements for documentation</a:t>
            </a:r>
          </a:p>
          <a:p>
            <a:r>
              <a:rPr lang="en-US" dirty="0"/>
              <a:t>Code lives in chunks within the file</a:t>
            </a:r>
          </a:p>
          <a:p>
            <a:r>
              <a:rPr lang="en-US" dirty="0"/>
              <a:t>Better for sharing and publishing code</a:t>
            </a:r>
          </a:p>
          <a:p>
            <a:r>
              <a:rPr lang="en-US" dirty="0"/>
              <a:t>Notebooks allow a preview feature, while Markdown files are knit</a:t>
            </a:r>
          </a:p>
        </p:txBody>
      </p:sp>
    </p:spTree>
    <p:extLst>
      <p:ext uri="{BB962C8B-B14F-4D97-AF65-F5344CB8AC3E}">
        <p14:creationId xmlns:p14="http://schemas.microsoft.com/office/powerpoint/2010/main" val="2145234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22CDF23-E1DB-F2AE-A3BD-8A795413C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291" y="0"/>
            <a:ext cx="673593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25A05F-25EF-B272-A989-9C1B38918299}"/>
              </a:ext>
            </a:extLst>
          </p:cNvPr>
          <p:cNvSpPr txBox="1"/>
          <p:nvPr/>
        </p:nvSpPr>
        <p:spPr>
          <a:xfrm>
            <a:off x="180777" y="235131"/>
            <a:ext cx="497905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open a new file, select File from the top panel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new file from the dropdown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appropriate file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 script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 Notebook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 Markdown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open an existing file, select File from the top panel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Open File…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save a file, select File from the top panel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Save or Save as… and specify the save location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042843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Punchcard">
      <a:dk1>
        <a:srgbClr val="000000"/>
      </a:dk1>
      <a:lt1>
        <a:srgbClr val="FFFFFF"/>
      </a:lt1>
      <a:dk2>
        <a:srgbClr val="00224B"/>
      </a:dk2>
      <a:lt2>
        <a:srgbClr val="EFF0EF"/>
      </a:lt2>
      <a:accent1>
        <a:srgbClr val="00B2F3"/>
      </a:accent1>
      <a:accent2>
        <a:srgbClr val="0471CC"/>
      </a:accent2>
      <a:accent3>
        <a:srgbClr val="14BBA9"/>
      </a:accent3>
      <a:accent4>
        <a:srgbClr val="8BB93B"/>
      </a:accent4>
      <a:accent5>
        <a:srgbClr val="EC970C"/>
      </a:accent5>
      <a:accent6>
        <a:srgbClr val="F55822"/>
      </a:accent6>
      <a:hlink>
        <a:srgbClr val="008EE6"/>
      </a:hlink>
      <a:folHlink>
        <a:srgbClr val="808C8E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1476</TotalTime>
  <Words>1017</Words>
  <Application>Microsoft Macintosh PowerPoint</Application>
  <PresentationFormat>Widescreen</PresentationFormat>
  <Paragraphs>169</Paragraphs>
  <Slides>32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Neue Haas Grotesk Text Pro</vt:lpstr>
      <vt:lpstr>Trebuchet MS</vt:lpstr>
      <vt:lpstr>PunchcardVTI</vt:lpstr>
      <vt:lpstr>INTRODUCTION TO R</vt:lpstr>
      <vt:lpstr>Topics Covered</vt:lpstr>
      <vt:lpstr>What is R?</vt:lpstr>
      <vt:lpstr>What is R Studio</vt:lpstr>
      <vt:lpstr>PowerPoint Presentation</vt:lpstr>
      <vt:lpstr>What is R Studio Cloud</vt:lpstr>
      <vt:lpstr>PowerPoint Presentation</vt:lpstr>
      <vt:lpstr>R File Types</vt:lpstr>
      <vt:lpstr>PowerPoint Presentation</vt:lpstr>
      <vt:lpstr>Let’s get started!</vt:lpstr>
      <vt:lpstr>PowerPoint Presentation</vt:lpstr>
      <vt:lpstr>PowerPoint Presentation</vt:lpstr>
      <vt:lpstr>R is like a calculator</vt:lpstr>
      <vt:lpstr>PowerPoint Presentation</vt:lpstr>
      <vt:lpstr>Make a Vector</vt:lpstr>
      <vt:lpstr>PowerPoint Presentation</vt:lpstr>
      <vt:lpstr>Typing ? </vt:lpstr>
      <vt:lpstr>Create an object </vt:lpstr>
      <vt:lpstr>PowerPoint Presentation</vt:lpstr>
      <vt:lpstr>Make more vectors</vt:lpstr>
      <vt:lpstr>PowerPoint Presentation</vt:lpstr>
      <vt:lpstr>Perform Vector Calculations</vt:lpstr>
      <vt:lpstr>PowerPoint Presentation</vt:lpstr>
      <vt:lpstr>Combine Vectors </vt:lpstr>
      <vt:lpstr>PowerPoint Presentation</vt:lpstr>
      <vt:lpstr>Let's Make a Data Table!</vt:lpstr>
      <vt:lpstr>Column and Row Names</vt:lpstr>
      <vt:lpstr>PowerPoint Presentation</vt:lpstr>
      <vt:lpstr>Save your amazing work!</vt:lpstr>
      <vt:lpstr>PowerPoint Presentation</vt:lpstr>
      <vt:lpstr>Activity 1: Basic_Commands.Rmd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</dc:title>
  <dc:creator>Danny Lumian</dc:creator>
  <cp:lastModifiedBy>Danny Lumian</cp:lastModifiedBy>
  <cp:revision>18</cp:revision>
  <dcterms:created xsi:type="dcterms:W3CDTF">2022-08-24T14:58:18Z</dcterms:created>
  <dcterms:modified xsi:type="dcterms:W3CDTF">2022-08-25T15:35:12Z</dcterms:modified>
</cp:coreProperties>
</file>